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99" r:id="rId2"/>
    <p:sldId id="274" r:id="rId3"/>
    <p:sldId id="280" r:id="rId4"/>
    <p:sldId id="298" r:id="rId5"/>
    <p:sldId id="304" r:id="rId6"/>
    <p:sldId id="306" r:id="rId7"/>
    <p:sldId id="307" r:id="rId8"/>
    <p:sldId id="323" r:id="rId9"/>
    <p:sldId id="324" r:id="rId10"/>
    <p:sldId id="325" r:id="rId11"/>
    <p:sldId id="328" r:id="rId12"/>
    <p:sldId id="333" r:id="rId13"/>
    <p:sldId id="336" r:id="rId14"/>
    <p:sldId id="342" r:id="rId15"/>
    <p:sldId id="321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5EF3FE-AD77-4102-8EBF-60306FEA5E73}" v="2" dt="2026-10-06T19:19:30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110" y="3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ns, Lissette" userId="7370553a-7f9e-4e0f-a075-31f16415554d" providerId="ADAL" clId="{4C0D60B5-2B01-42DE-B965-69F9BA086EED}"/>
    <pc:docChg chg="custSel addSld delSld modSld sldOrd">
      <pc:chgData name="Burns, Lissette" userId="7370553a-7f9e-4e0f-a075-31f16415554d" providerId="ADAL" clId="{4C0D60B5-2B01-42DE-B965-69F9BA086EED}" dt="2026-10-06T19:48:04.081" v="670" actId="14100"/>
      <pc:docMkLst>
        <pc:docMk/>
      </pc:docMkLst>
      <pc:sldChg chg="modSp add mod">
        <pc:chgData name="Burns, Lissette" userId="7370553a-7f9e-4e0f-a075-31f16415554d" providerId="ADAL" clId="{4C0D60B5-2B01-42DE-B965-69F9BA086EED}" dt="2026-09-28T11:46:37.956" v="14" actId="1076"/>
        <pc:sldMkLst>
          <pc:docMk/>
          <pc:sldMk cId="1431568658" sldId="304"/>
        </pc:sldMkLst>
        <pc:spChg chg="mod">
          <ac:chgData name="Burns, Lissette" userId="7370553a-7f9e-4e0f-a075-31f16415554d" providerId="ADAL" clId="{4C0D60B5-2B01-42DE-B965-69F9BA086EED}" dt="2026-09-28T11:46:19.026" v="10" actId="33524"/>
          <ac:spMkLst>
            <pc:docMk/>
            <pc:sldMk cId="1431568658" sldId="304"/>
            <ac:spMk id="13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09-28T11:46:37.956" v="14" actId="1076"/>
          <ac:spMkLst>
            <pc:docMk/>
            <pc:sldMk cId="1431568658" sldId="304"/>
            <ac:spMk id="40" creationId="{00000000-0000-0000-0000-000000000000}"/>
          </ac:spMkLst>
        </pc:spChg>
      </pc:sldChg>
      <pc:sldChg chg="add">
        <pc:chgData name="Burns, Lissette" userId="7370553a-7f9e-4e0f-a075-31f16415554d" providerId="ADAL" clId="{4C0D60B5-2B01-42DE-B965-69F9BA086EED}" dt="2026-09-29T17:43:04.535" v="16"/>
        <pc:sldMkLst>
          <pc:docMk/>
          <pc:sldMk cId="4080565213" sldId="306"/>
        </pc:sldMkLst>
      </pc:sldChg>
      <pc:sldChg chg="add">
        <pc:chgData name="Burns, Lissette" userId="7370553a-7f9e-4e0f-a075-31f16415554d" providerId="ADAL" clId="{4C0D60B5-2B01-42DE-B965-69F9BA086EED}" dt="2026-09-29T17:43:04.695" v="18"/>
        <pc:sldMkLst>
          <pc:docMk/>
          <pc:sldMk cId="3106661419" sldId="307"/>
        </pc:sldMkLst>
      </pc:sldChg>
      <pc:sldChg chg="modSp add mod">
        <pc:chgData name="Burns, Lissette" userId="7370553a-7f9e-4e0f-a075-31f16415554d" providerId="ADAL" clId="{4C0D60B5-2B01-42DE-B965-69F9BA086EED}" dt="2026-10-06T19:19:17.802" v="646" actId="20577"/>
        <pc:sldMkLst>
          <pc:docMk/>
          <pc:sldMk cId="1301039266" sldId="321"/>
        </pc:sldMkLst>
        <pc:spChg chg="mod">
          <ac:chgData name="Burns, Lissette" userId="7370553a-7f9e-4e0f-a075-31f16415554d" providerId="ADAL" clId="{4C0D60B5-2B01-42DE-B965-69F9BA086EED}" dt="2026-10-06T19:19:03.017" v="613" actId="20577"/>
          <ac:spMkLst>
            <pc:docMk/>
            <pc:sldMk cId="1301039266" sldId="321"/>
            <ac:spMk id="19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10-06T19:19:17.802" v="646" actId="20577"/>
          <ac:spMkLst>
            <pc:docMk/>
            <pc:sldMk cId="1301039266" sldId="321"/>
            <ac:spMk id="23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09-29T18:57:27.789" v="319" actId="20577"/>
          <ac:spMkLst>
            <pc:docMk/>
            <pc:sldMk cId="1301039266" sldId="321"/>
            <ac:spMk id="24" creationId="{00000000-0000-0000-0000-000000000000}"/>
          </ac:spMkLst>
        </pc:spChg>
      </pc:sldChg>
      <pc:sldChg chg="add">
        <pc:chgData name="Burns, Lissette" userId="7370553a-7f9e-4e0f-a075-31f16415554d" providerId="ADAL" clId="{4C0D60B5-2B01-42DE-B965-69F9BA086EED}" dt="2026-09-29T17:55:04.566" v="64"/>
        <pc:sldMkLst>
          <pc:docMk/>
          <pc:sldMk cId="3880646141" sldId="323"/>
        </pc:sldMkLst>
      </pc:sldChg>
      <pc:sldChg chg="add">
        <pc:chgData name="Burns, Lissette" userId="7370553a-7f9e-4e0f-a075-31f16415554d" providerId="ADAL" clId="{4C0D60B5-2B01-42DE-B965-69F9BA086EED}" dt="2026-09-29T17:55:06.460" v="66"/>
        <pc:sldMkLst>
          <pc:docMk/>
          <pc:sldMk cId="1037515157" sldId="324"/>
        </pc:sldMkLst>
      </pc:sldChg>
      <pc:sldChg chg="add">
        <pc:chgData name="Burns, Lissette" userId="7370553a-7f9e-4e0f-a075-31f16415554d" providerId="ADAL" clId="{4C0D60B5-2B01-42DE-B965-69F9BA086EED}" dt="2026-09-29T17:55:07.660" v="68"/>
        <pc:sldMkLst>
          <pc:docMk/>
          <pc:sldMk cId="2272018688" sldId="325"/>
        </pc:sldMkLst>
      </pc:sldChg>
      <pc:sldChg chg="add">
        <pc:chgData name="Burns, Lissette" userId="7370553a-7f9e-4e0f-a075-31f16415554d" providerId="ADAL" clId="{4C0D60B5-2B01-42DE-B965-69F9BA086EED}" dt="2026-09-29T17:55:11.813" v="74"/>
        <pc:sldMkLst>
          <pc:docMk/>
          <pc:sldMk cId="480430296" sldId="328"/>
        </pc:sldMkLst>
      </pc:sldChg>
      <pc:sldChg chg="add">
        <pc:chgData name="Burns, Lissette" userId="7370553a-7f9e-4e0f-a075-31f16415554d" providerId="ADAL" clId="{4C0D60B5-2B01-42DE-B965-69F9BA086EED}" dt="2026-09-29T17:55:19.220" v="84"/>
        <pc:sldMkLst>
          <pc:docMk/>
          <pc:sldMk cId="1858157683" sldId="333"/>
        </pc:sldMkLst>
      </pc:sldChg>
      <pc:sldChg chg="modSp add mod">
        <pc:chgData name="Burns, Lissette" userId="7370553a-7f9e-4e0f-a075-31f16415554d" providerId="ADAL" clId="{4C0D60B5-2B01-42DE-B965-69F9BA086EED}" dt="2026-10-06T19:08:56.057" v="607" actId="20577"/>
        <pc:sldMkLst>
          <pc:docMk/>
          <pc:sldMk cId="2963146341" sldId="336"/>
        </pc:sldMkLst>
        <pc:spChg chg="mod">
          <ac:chgData name="Burns, Lissette" userId="7370553a-7f9e-4e0f-a075-31f16415554d" providerId="ADAL" clId="{4C0D60B5-2B01-42DE-B965-69F9BA086EED}" dt="2026-09-29T18:02:28.392" v="97" actId="20577"/>
          <ac:spMkLst>
            <pc:docMk/>
            <pc:sldMk cId="2963146341" sldId="336"/>
            <ac:spMk id="6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09-29T18:02:36.752" v="98" actId="20577"/>
          <ac:spMkLst>
            <pc:docMk/>
            <pc:sldMk cId="2963146341" sldId="336"/>
            <ac:spMk id="7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10-06T19:04:24.662" v="531" actId="20577"/>
          <ac:spMkLst>
            <pc:docMk/>
            <pc:sldMk cId="2963146341" sldId="336"/>
            <ac:spMk id="14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10-06T19:08:56.057" v="607" actId="20577"/>
          <ac:spMkLst>
            <pc:docMk/>
            <pc:sldMk cId="2963146341" sldId="336"/>
            <ac:spMk id="17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09-29T18:49:44.253" v="143" actId="20577"/>
          <ac:spMkLst>
            <pc:docMk/>
            <pc:sldMk cId="2963146341" sldId="336"/>
            <ac:spMk id="21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10-06T19:05:12.133" v="593" actId="1076"/>
          <ac:spMkLst>
            <pc:docMk/>
            <pc:sldMk cId="2963146341" sldId="336"/>
            <ac:spMk id="22" creationId="{00000000-0000-0000-0000-000000000000}"/>
          </ac:spMkLst>
        </pc:spChg>
        <pc:spChg chg="mod">
          <ac:chgData name="Burns, Lissette" userId="7370553a-7f9e-4e0f-a075-31f16415554d" providerId="ADAL" clId="{4C0D60B5-2B01-42DE-B965-69F9BA086EED}" dt="2026-10-06T19:06:48.136" v="605" actId="20577"/>
          <ac:spMkLst>
            <pc:docMk/>
            <pc:sldMk cId="2963146341" sldId="336"/>
            <ac:spMk id="27" creationId="{00000000-0000-0000-0000-000000000000}"/>
          </ac:spMkLst>
        </pc:spChg>
      </pc:sldChg>
      <pc:sldChg chg="add del">
        <pc:chgData name="Burns, Lissette" userId="7370553a-7f9e-4e0f-a075-31f16415554d" providerId="ADAL" clId="{4C0D60B5-2B01-42DE-B965-69F9BA086EED}" dt="2026-10-06T19:31:13.586" v="649"/>
        <pc:sldMkLst>
          <pc:docMk/>
          <pc:sldMk cId="2357151036" sldId="337"/>
        </pc:sldMkLst>
      </pc:sldChg>
      <pc:sldChg chg="add del">
        <pc:chgData name="Burns, Lissette" userId="7370553a-7f9e-4e0f-a075-31f16415554d" providerId="ADAL" clId="{4C0D60B5-2B01-42DE-B965-69F9BA086EED}" dt="2026-10-06T19:31:21.359" v="651"/>
        <pc:sldMkLst>
          <pc:docMk/>
          <pc:sldMk cId="807491701" sldId="338"/>
        </pc:sldMkLst>
      </pc:sldChg>
      <pc:sldChg chg="add del">
        <pc:chgData name="Burns, Lissette" userId="7370553a-7f9e-4e0f-a075-31f16415554d" providerId="ADAL" clId="{4C0D60B5-2B01-42DE-B965-69F9BA086EED}" dt="2026-10-06T19:31:22.592" v="653"/>
        <pc:sldMkLst>
          <pc:docMk/>
          <pc:sldMk cId="1240499335" sldId="339"/>
        </pc:sldMkLst>
      </pc:sldChg>
      <pc:sldChg chg="add del">
        <pc:chgData name="Burns, Lissette" userId="7370553a-7f9e-4e0f-a075-31f16415554d" providerId="ADAL" clId="{4C0D60B5-2B01-42DE-B965-69F9BA086EED}" dt="2026-10-06T19:31:23.913" v="655"/>
        <pc:sldMkLst>
          <pc:docMk/>
          <pc:sldMk cId="1604217446" sldId="340"/>
        </pc:sldMkLst>
      </pc:sldChg>
      <pc:sldChg chg="add del">
        <pc:chgData name="Burns, Lissette" userId="7370553a-7f9e-4e0f-a075-31f16415554d" providerId="ADAL" clId="{4C0D60B5-2B01-42DE-B965-69F9BA086EED}" dt="2026-10-06T19:31:42.434" v="657"/>
        <pc:sldMkLst>
          <pc:docMk/>
          <pc:sldMk cId="3162505786" sldId="341"/>
        </pc:sldMkLst>
      </pc:sldChg>
      <pc:sldChg chg="modSp add mod">
        <pc:chgData name="Burns, Lissette" userId="7370553a-7f9e-4e0f-a075-31f16415554d" providerId="ADAL" clId="{4C0D60B5-2B01-42DE-B965-69F9BA086EED}" dt="2026-10-06T19:48:04.081" v="670" actId="14100"/>
        <pc:sldMkLst>
          <pc:docMk/>
          <pc:sldMk cId="2325802357" sldId="342"/>
        </pc:sldMkLst>
        <pc:spChg chg="mod">
          <ac:chgData name="Burns, Lissette" userId="7370553a-7f9e-4e0f-a075-31f16415554d" providerId="ADAL" clId="{4C0D60B5-2B01-42DE-B965-69F9BA086EED}" dt="2026-10-06T19:48:04.081" v="670" actId="14100"/>
          <ac:spMkLst>
            <pc:docMk/>
            <pc:sldMk cId="2325802357" sldId="342"/>
            <ac:spMk id="5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2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11" Type="http://schemas.openxmlformats.org/officeDocument/2006/relationships/image" Target="../media/image2.svg"/><Relationship Id="rId5" Type="http://schemas.openxmlformats.org/officeDocument/2006/relationships/image" Target="../media/image11.svg"/><Relationship Id="rId10" Type="http://schemas.openxmlformats.org/officeDocument/2006/relationships/image" Target="../media/image16.svg"/><Relationship Id="rId4" Type="http://schemas.openxmlformats.org/officeDocument/2006/relationships/image" Target="../media/image5.sv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am10.safelinks.protection.outlook.com/?url=https%3A%2F%2Fform.jotform.com%2F262002903081040&amp;data=05%7C02%7CLisValdes%40dadeschools.net%7Cb415717a0c6449575aa008dee80b95d1%7C4578f68f86cd4af9b31793e3826ca0f5%7C0%7C0%7C639203333639589079%7CUnknown%7CTWFpbGZsb3d8eyJFbXB0eU1hcGkiOnRydWUsIlYiOiIwLjAuMDAwMCIsIlAiOiJXaW4zMiIsIkFOIjoiTWFpbCIsIldUIjoyfQ%3D%3D%7C0%7C%7C%7C&amp;sdata=XG4D74yh%2Bp3ZmH2QX6QXc4FqCTsu5ZtoPd%2BnvWHd9pc%3D&amp;reserved=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27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40.svg"/><Relationship Id="rId5" Type="http://schemas.openxmlformats.org/officeDocument/2006/relationships/image" Target="../media/image36.png"/><Relationship Id="rId10" Type="http://schemas.openxmlformats.org/officeDocument/2006/relationships/image" Target="../media/image39.svg"/><Relationship Id="rId4" Type="http://schemas.openxmlformats.org/officeDocument/2006/relationships/image" Target="../media/image26.png"/><Relationship Id="rId9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svg"/><Relationship Id="rId4" Type="http://schemas.openxmlformats.org/officeDocument/2006/relationships/image" Target="../media/image4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73BB7C-6617-C52C-EB78-4EC4FB6C2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467" y="643467"/>
            <a:ext cx="5571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03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349240"/>
            <a:ext cx="12188952" cy="1508760"/>
          </a:xfrm>
          <a:prstGeom prst="rect">
            <a:avLst/>
          </a:prstGeom>
          <a:solidFill>
            <a:srgbClr val="121E3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59536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946404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3"/>
          <p:cNvSpPr/>
          <p:nvPr/>
        </p:nvSpPr>
        <p:spPr>
          <a:xfrm>
            <a:off x="1033272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4"/>
          <p:cNvSpPr/>
          <p:nvPr/>
        </p:nvSpPr>
        <p:spPr>
          <a:xfrm>
            <a:off x="1120140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5"/>
          <p:cNvSpPr/>
          <p:nvPr/>
        </p:nvSpPr>
        <p:spPr>
          <a:xfrm>
            <a:off x="640080" y="1874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594360" y="224028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Welcome, Panther Scholars</a:t>
            </a:r>
            <a:endParaRPr lang="en-US" sz="6000" dirty="0"/>
          </a:p>
        </p:txBody>
      </p:sp>
      <p:sp>
        <p:nvSpPr>
          <p:cNvPr id="13" name="Text 7"/>
          <p:cNvSpPr/>
          <p:nvPr/>
        </p:nvSpPr>
        <p:spPr>
          <a:xfrm>
            <a:off x="640080" y="3246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i="1" dirty="0">
                <a:solidFill>
                  <a:srgbClr val="F3EDE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Preparing for high school and beyond</a:t>
            </a:r>
            <a:endParaRPr lang="en-US" sz="3000" dirty="0"/>
          </a:p>
        </p:txBody>
      </p:sp>
      <p:sp>
        <p:nvSpPr>
          <p:cNvPr id="14" name="Shape 8"/>
          <p:cNvSpPr/>
          <p:nvPr/>
        </p:nvSpPr>
        <p:spPr>
          <a:xfrm>
            <a:off x="640080" y="4160520"/>
            <a:ext cx="2926080" cy="0"/>
          </a:xfrm>
          <a:prstGeom prst="line">
            <a:avLst/>
          </a:prstGeom>
          <a:noFill/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9"/>
          <p:cNvSpPr/>
          <p:nvPr/>
        </p:nvSpPr>
        <p:spPr>
          <a:xfrm>
            <a:off x="640080" y="429768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Dedication  •  Strong Character  •  Demonstrated Potential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640080" y="5623560"/>
            <a:ext cx="502920" cy="50292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1"/>
          <p:cNvSpPr/>
          <p:nvPr/>
        </p:nvSpPr>
        <p:spPr>
          <a:xfrm>
            <a:off x="1298448" y="56235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Academic Track</a:t>
            </a:r>
            <a:endParaRPr lang="en-US" sz="1400" dirty="0"/>
          </a:p>
        </p:txBody>
      </p:sp>
      <p:sp>
        <p:nvSpPr>
          <p:cNvPr id="19" name="Shape 12"/>
          <p:cNvSpPr/>
          <p:nvPr/>
        </p:nvSpPr>
        <p:spPr>
          <a:xfrm>
            <a:off x="4206240" y="5623560"/>
            <a:ext cx="502920" cy="50292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3"/>
          <p:cNvSpPr/>
          <p:nvPr/>
        </p:nvSpPr>
        <p:spPr>
          <a:xfrm>
            <a:off x="4864608" y="56235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Mentorship &amp; Counseling</a:t>
            </a:r>
            <a:endParaRPr lang="en-US" sz="1400" dirty="0"/>
          </a:p>
        </p:txBody>
      </p:sp>
      <p:sp>
        <p:nvSpPr>
          <p:cNvPr id="22" name="Shape 14"/>
          <p:cNvSpPr/>
          <p:nvPr/>
        </p:nvSpPr>
        <p:spPr>
          <a:xfrm>
            <a:off x="7772400" y="5623560"/>
            <a:ext cx="502920" cy="50292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5"/>
          <p:cNvSpPr/>
          <p:nvPr/>
        </p:nvSpPr>
        <p:spPr>
          <a:xfrm>
            <a:off x="8430768" y="56235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Planning Goals</a:t>
            </a:r>
            <a:endParaRPr lang="en-US" sz="1400" dirty="0"/>
          </a:p>
        </p:txBody>
      </p:sp>
      <p:pic>
        <p:nvPicPr>
          <p:cNvPr id="25" name="Graphic 25" descr="Graduation cap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56650" y="666750"/>
            <a:ext cx="317500" cy="317500"/>
          </a:xfrm>
          <a:prstGeom prst="rect">
            <a:avLst/>
          </a:prstGeom>
        </p:spPr>
      </p:pic>
      <p:pic>
        <p:nvPicPr>
          <p:cNvPr id="26" name="Graphic 26" descr="Troph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20250" y="666750"/>
            <a:ext cx="317500" cy="317500"/>
          </a:xfrm>
          <a:prstGeom prst="rect">
            <a:avLst/>
          </a:prstGeom>
        </p:spPr>
      </p:pic>
      <p:pic>
        <p:nvPicPr>
          <p:cNvPr id="27" name="Graphic 27" descr="Boo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96550" y="666750"/>
            <a:ext cx="317500" cy="317500"/>
          </a:xfrm>
          <a:prstGeom prst="rect">
            <a:avLst/>
          </a:prstGeom>
        </p:spPr>
      </p:pic>
      <p:pic>
        <p:nvPicPr>
          <p:cNvPr id="28" name="Graphic 28" descr="Thumbs up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60150" y="666750"/>
            <a:ext cx="317500" cy="317500"/>
          </a:xfrm>
          <a:prstGeom prst="rect">
            <a:avLst/>
          </a:prstGeom>
        </p:spPr>
      </p:pic>
      <p:pic>
        <p:nvPicPr>
          <p:cNvPr id="29" name="Graphic 29" descr="Academic trac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9300" y="5740400"/>
            <a:ext cx="279400" cy="279400"/>
          </a:xfrm>
          <a:prstGeom prst="rect">
            <a:avLst/>
          </a:prstGeom>
        </p:spPr>
      </p:pic>
      <p:pic>
        <p:nvPicPr>
          <p:cNvPr id="30" name="Graphic 30" descr="Mentorship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8000" y="5740400"/>
            <a:ext cx="279400" cy="279400"/>
          </a:xfrm>
          <a:prstGeom prst="rect">
            <a:avLst/>
          </a:prstGeom>
        </p:spPr>
      </p:pic>
      <p:pic>
        <p:nvPicPr>
          <p:cNvPr id="31" name="Graphic 31" descr="Future goal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86700" y="57404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4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the Panther Scholars Program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4300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highly competitive academic initiative designed to challenge and support students as they prepare for the academic demands of high school and beyond.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96112" y="23134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645920" y="22402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Specialized Academic Track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45920" y="26243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 follow a dedicated academic track that challenges them and builds readiness for high school coursework.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989320" y="20574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45352" y="23134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995160" y="22402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Ongoing Progress Monitoring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995160" y="26243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Teachers and staff track each scholar's grades, conduct, and attendance throughout the year, this way support arrives early.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40080" y="38862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96112" y="41422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/>
          <p:nvPr/>
        </p:nvSpPr>
        <p:spPr>
          <a:xfrm>
            <a:off x="1645920" y="4069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Mentorship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645920" y="44531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Scholars receive ongoing mentorship that supports their academic growth, character, and confidence.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989320" y="38862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245352" y="41422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6"/>
          <p:cNvSpPr/>
          <p:nvPr/>
        </p:nvSpPr>
        <p:spPr>
          <a:xfrm>
            <a:off x="6995160" y="4069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Individualized Counseling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6995160" y="44531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advisors meet with each scholar to guide academic choices and future planning goals.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PANTHER SCHOLARS PROGRAM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40" name="Selection Note"/>
          <p:cNvSpPr/>
          <p:nvPr/>
        </p:nvSpPr>
        <p:spPr>
          <a:xfrm>
            <a:off x="635000" y="5689600"/>
            <a:ext cx="104394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Selection reflects your child’s academic dedication, strong character, and demonstrated potential for continued success.</a:t>
            </a:r>
            <a:endParaRPr lang="en-US" sz="1500" dirty="0"/>
          </a:p>
        </p:txBody>
      </p:sp>
      <p:pic>
        <p:nvPicPr>
          <p:cNvPr id="41" name="Graphic 41" descr="Academic trac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80" y="2438400"/>
            <a:ext cx="317500" cy="317500"/>
          </a:xfrm>
          <a:prstGeom prst="rect">
            <a:avLst/>
          </a:prstGeom>
        </p:spPr>
      </p:pic>
      <p:pic>
        <p:nvPicPr>
          <p:cNvPr id="42" name="Graphic 42" descr="Progress monitori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0320" y="2438400"/>
            <a:ext cx="317500" cy="317500"/>
          </a:xfrm>
          <a:prstGeom prst="rect">
            <a:avLst/>
          </a:prstGeom>
        </p:spPr>
      </p:pic>
      <p:pic>
        <p:nvPicPr>
          <p:cNvPr id="43" name="Graphic 43" descr="Mentorship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1080" y="4267200"/>
            <a:ext cx="317500" cy="317500"/>
          </a:xfrm>
          <a:prstGeom prst="rect">
            <a:avLst/>
          </a:prstGeom>
        </p:spPr>
      </p:pic>
      <p:pic>
        <p:nvPicPr>
          <p:cNvPr id="44" name="Graphic 44" descr="Counseli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0320" y="4267200"/>
            <a:ext cx="3175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91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Expectations for Good Standing</a:t>
            </a:r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remain in the program, Panther Scholars must consistently meet all nine expectations.</a:t>
            </a:r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554480" y="168706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A/B Honor Roll</a:t>
            </a:r>
          </a:p>
        </p:txBody>
      </p:sp>
      <p:sp>
        <p:nvSpPr>
          <p:cNvPr id="7" name="Shape 4"/>
          <p:cNvSpPr/>
          <p:nvPr/>
        </p:nvSpPr>
        <p:spPr>
          <a:xfrm>
            <a:off x="4343400" y="182880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5120640" y="168706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Conduct in All Classes</a:t>
            </a:r>
          </a:p>
        </p:txBody>
      </p:sp>
      <p:sp>
        <p:nvSpPr>
          <p:cNvPr id="10" name="Shape 6"/>
          <p:cNvSpPr/>
          <p:nvPr/>
        </p:nvSpPr>
        <p:spPr>
          <a:xfrm>
            <a:off x="7909560" y="182880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/>
          <p:nvPr/>
        </p:nvSpPr>
        <p:spPr>
          <a:xfrm>
            <a:off x="8686800" y="168706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Discipline Infractions</a:t>
            </a:r>
          </a:p>
        </p:txBody>
      </p:sp>
      <p:sp>
        <p:nvSpPr>
          <p:cNvPr id="13" name="Shape 8"/>
          <p:cNvSpPr/>
          <p:nvPr/>
        </p:nvSpPr>
        <p:spPr>
          <a:xfrm>
            <a:off x="777240" y="324612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9"/>
          <p:cNvSpPr/>
          <p:nvPr/>
        </p:nvSpPr>
        <p:spPr>
          <a:xfrm>
            <a:off x="1554480" y="310438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Unexcused Absences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than 10 per school year</a:t>
            </a:r>
          </a:p>
        </p:txBody>
      </p:sp>
      <p:sp>
        <p:nvSpPr>
          <p:cNvPr id="16" name="Shape 10"/>
          <p:cNvSpPr/>
          <p:nvPr/>
        </p:nvSpPr>
        <p:spPr>
          <a:xfrm>
            <a:off x="4343400" y="324612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1"/>
          <p:cNvSpPr/>
          <p:nvPr/>
        </p:nvSpPr>
        <p:spPr>
          <a:xfrm>
            <a:off x="5120640" y="310438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Early Parent Pick-Ups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than 10 per school year</a:t>
            </a:r>
          </a:p>
        </p:txBody>
      </p:sp>
      <p:sp>
        <p:nvSpPr>
          <p:cNvPr id="19" name="Shape 12"/>
          <p:cNvSpPr/>
          <p:nvPr/>
        </p:nvSpPr>
        <p:spPr>
          <a:xfrm>
            <a:off x="7909560" y="324612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3"/>
          <p:cNvSpPr/>
          <p:nvPr/>
        </p:nvSpPr>
        <p:spPr>
          <a:xfrm>
            <a:off x="8686800" y="310438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 Club and/or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School-Sponsored Sport</a:t>
            </a:r>
          </a:p>
        </p:txBody>
      </p:sp>
      <p:sp>
        <p:nvSpPr>
          <p:cNvPr id="22" name="Shape 14"/>
          <p:cNvSpPr/>
          <p:nvPr/>
        </p:nvSpPr>
        <p:spPr>
          <a:xfrm>
            <a:off x="777240" y="466344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5"/>
          <p:cNvSpPr/>
          <p:nvPr/>
        </p:nvSpPr>
        <p:spPr>
          <a:xfrm>
            <a:off x="1554480" y="452170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HOM School Service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Hour requirements</a:t>
            </a:r>
          </a:p>
        </p:txBody>
      </p:sp>
      <p:sp>
        <p:nvSpPr>
          <p:cNvPr id="25" name="Shape 16"/>
          <p:cNvSpPr/>
          <p:nvPr/>
        </p:nvSpPr>
        <p:spPr>
          <a:xfrm>
            <a:off x="4343400" y="466344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17"/>
          <p:cNvSpPr/>
          <p:nvPr/>
        </p:nvSpPr>
        <p:spPr>
          <a:xfrm>
            <a:off x="5120640" y="452170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 or 5 on the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State Assessments</a:t>
            </a:r>
          </a:p>
        </p:txBody>
      </p:sp>
      <p:sp>
        <p:nvSpPr>
          <p:cNvPr id="28" name="Shape 18"/>
          <p:cNvSpPr/>
          <p:nvPr/>
        </p:nvSpPr>
        <p:spPr>
          <a:xfrm>
            <a:off x="7909560" y="466344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19"/>
          <p:cNvSpPr/>
          <p:nvPr/>
        </p:nvSpPr>
        <p:spPr>
          <a:xfrm>
            <a:off x="8686800" y="4521708"/>
            <a:ext cx="27305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Dual Enrollment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 high school credit course in 7th or 8th grade</a:t>
            </a:r>
          </a:p>
        </p:txBody>
      </p:sp>
      <p:sp>
        <p:nvSpPr>
          <p:cNvPr id="31" name="Text 20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B9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PANTHER SCHOLARS PROGRAM</a:t>
            </a:r>
            <a:endParaRPr lang="en-US" sz="900" dirty="0"/>
          </a:p>
        </p:txBody>
      </p:sp>
      <p:sp>
        <p:nvSpPr>
          <p:cNvPr id="32" name="Text 21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B9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33" name="Graphic 33" descr="Honor rol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940" y="1968500"/>
            <a:ext cx="342900" cy="342900"/>
          </a:xfrm>
          <a:prstGeom prst="rect">
            <a:avLst/>
          </a:prstGeom>
        </p:spPr>
      </p:pic>
      <p:pic>
        <p:nvPicPr>
          <p:cNvPr id="34" name="Graphic 34" descr="Conduct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3100" y="1968500"/>
            <a:ext cx="342900" cy="342900"/>
          </a:xfrm>
          <a:prstGeom prst="rect">
            <a:avLst/>
          </a:prstGeom>
        </p:spPr>
      </p:pic>
      <p:pic>
        <p:nvPicPr>
          <p:cNvPr id="35" name="Graphic 35" descr="Zero infraction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9260" y="1968500"/>
            <a:ext cx="342900" cy="342900"/>
          </a:xfrm>
          <a:prstGeom prst="rect">
            <a:avLst/>
          </a:prstGeom>
        </p:spPr>
      </p:pic>
      <p:pic>
        <p:nvPicPr>
          <p:cNvPr id="36" name="Graphic 36" descr="Attendanc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940" y="3385820"/>
            <a:ext cx="342900" cy="342900"/>
          </a:xfrm>
          <a:prstGeom prst="rect">
            <a:avLst/>
          </a:prstGeom>
        </p:spPr>
      </p:pic>
      <p:pic>
        <p:nvPicPr>
          <p:cNvPr id="37" name="Graphic 37" descr="Early pick-up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3100" y="3385820"/>
            <a:ext cx="342900" cy="342900"/>
          </a:xfrm>
          <a:prstGeom prst="rect">
            <a:avLst/>
          </a:prstGeom>
        </p:spPr>
      </p:pic>
      <p:pic>
        <p:nvPicPr>
          <p:cNvPr id="38" name="Graphic 38" descr="Clubs and sport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49260" y="3385820"/>
            <a:ext cx="342900" cy="342900"/>
          </a:xfrm>
          <a:prstGeom prst="rect">
            <a:avLst/>
          </a:prstGeom>
        </p:spPr>
      </p:pic>
      <p:pic>
        <p:nvPicPr>
          <p:cNvPr id="39" name="Graphic 39" descr="Service hour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6940" y="4803140"/>
            <a:ext cx="342900" cy="342900"/>
          </a:xfrm>
          <a:prstGeom prst="rect">
            <a:avLst/>
          </a:prstGeom>
        </p:spPr>
      </p:pic>
      <p:pic>
        <p:nvPicPr>
          <p:cNvPr id="40" name="Graphic 40" descr="State assessment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3100" y="4803140"/>
            <a:ext cx="342900" cy="342900"/>
          </a:xfrm>
          <a:prstGeom prst="rect">
            <a:avLst/>
          </a:prstGeom>
        </p:spPr>
      </p:pic>
      <p:pic>
        <p:nvPicPr>
          <p:cNvPr id="41" name="Graphic 41" descr="Dual enrollment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49260" y="4803140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57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Free Scholar Shirt for Every Panther Scholar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4300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gift to celebrate the inaugural year of the Panther Scholars Program.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35000" y="2057400"/>
            <a:ext cx="5080000" cy="31750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65200" y="2387600"/>
            <a:ext cx="711200" cy="7112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89000" y="32766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Celebrating Our Inaugural Year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89000" y="3784600"/>
            <a:ext cx="4572000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student in the program’s first class will receive a Panther Scholars shirt, free of charge.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994400" y="2057400"/>
            <a:ext cx="5080000" cy="3175000"/>
          </a:xfrm>
          <a:prstGeom prst="roundRect">
            <a:avLst>
              <a:gd name="adj" fmla="val 5143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24600" y="2387600"/>
            <a:ext cx="711200" cy="7112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248400" y="32766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Action Needed: Complete the Survey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248400" y="3784600"/>
            <a:ext cx="4572000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E6E9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make sure you have completed the survey with an accurate shirt size for your child, so every scholar receives a shirt that fits.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PANTHER SCHOLARS PROGRAM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40" name="Selection Note"/>
          <p:cNvSpPr/>
          <p:nvPr/>
        </p:nvSpPr>
        <p:spPr>
          <a:xfrm>
            <a:off x="640080" y="5621315"/>
            <a:ext cx="104394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Shirt sizes come directly from survey responses, so please double-check your child’s size before submitting.</a:t>
            </a:r>
          </a:p>
          <a:p>
            <a:pPr marL="0" indent="0">
              <a:buNone/>
            </a:pPr>
            <a:endParaRPr lang="en-US" sz="1600" i="1" dirty="0">
              <a:solidFill>
                <a:srgbClr val="1B2A4A"/>
              </a:solidFill>
              <a:latin typeface="Cambria" pitchFamily="34" charset="0"/>
              <a:ea typeface="Cambria" pitchFamily="34" charset="-122"/>
            </a:endParaRPr>
          </a:p>
          <a:p>
            <a:r>
              <a:rPr lang="en-US" b="1" u="sng" dirty="0">
                <a:hlinkClick r:id="rId3" tooltip="https://form.jotform.com/262002903081040"/>
              </a:rPr>
              <a:t>Panther Scholars Program Survey</a:t>
            </a:r>
            <a:endParaRPr lang="en-US" dirty="0"/>
          </a:p>
          <a:p>
            <a:pPr marL="0" indent="0">
              <a:buNone/>
            </a:pPr>
            <a:endParaRPr lang="en-US" sz="1500" dirty="0"/>
          </a:p>
        </p:txBody>
      </p:sp>
      <p:pic>
        <p:nvPicPr>
          <p:cNvPr id="41" name="Graphic 41" descr="Scholar shirt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7600" y="2540000"/>
            <a:ext cx="406400" cy="406400"/>
          </a:xfrm>
          <a:prstGeom prst="rect">
            <a:avLst/>
          </a:prstGeom>
        </p:spPr>
      </p:pic>
      <p:pic>
        <p:nvPicPr>
          <p:cNvPr id="42" name="Graphic 42" descr="Surve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540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68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349240"/>
            <a:ext cx="12188952" cy="1508760"/>
          </a:xfrm>
          <a:prstGeom prst="rect">
            <a:avLst/>
          </a:prstGeom>
          <a:solidFill>
            <a:srgbClr val="121E3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59536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boston/icons/lan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380" y="662940"/>
            <a:ext cx="320040" cy="3200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46404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/home/claude/boston/icons/sh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060" y="662940"/>
            <a:ext cx="320040" cy="32004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033272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/home/claude/boston/icons/fla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2740" y="662940"/>
            <a:ext cx="320040" cy="320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11201400" y="502920"/>
            <a:ext cx="640080" cy="64008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3" descr="/home/claude/boston/icons/universit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1420" y="662940"/>
            <a:ext cx="320040" cy="3200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0080" y="1874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PANTHER SCHOLARS FIELD TRIP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594360" y="224028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Boston History</a:t>
            </a:r>
            <a:endParaRPr lang="en-US" sz="6000" dirty="0"/>
          </a:p>
        </p:txBody>
      </p:sp>
      <p:sp>
        <p:nvSpPr>
          <p:cNvPr id="13" name="Text 7"/>
          <p:cNvSpPr/>
          <p:nvPr/>
        </p:nvSpPr>
        <p:spPr>
          <a:xfrm>
            <a:off x="640080" y="32461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i="1" dirty="0">
                <a:solidFill>
                  <a:srgbClr val="F3EDE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Four Unforgettable Days</a:t>
            </a:r>
            <a:endParaRPr lang="en-US" sz="3000" dirty="0"/>
          </a:p>
        </p:txBody>
      </p:sp>
      <p:sp>
        <p:nvSpPr>
          <p:cNvPr id="14" name="Shape 8"/>
          <p:cNvSpPr/>
          <p:nvPr/>
        </p:nvSpPr>
        <p:spPr>
          <a:xfrm>
            <a:off x="640080" y="4160520"/>
            <a:ext cx="2926080" cy="0"/>
          </a:xfrm>
          <a:prstGeom prst="line">
            <a:avLst/>
          </a:prstGeom>
          <a:noFill/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9"/>
          <p:cNvSpPr/>
          <p:nvPr/>
        </p:nvSpPr>
        <p:spPr>
          <a:xfrm>
            <a:off x="640080" y="429768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Trail  •  Lexington &amp; Concord  •  Harvard &amp; MIT  •  Fenway Park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640080" y="5623560"/>
            <a:ext cx="502920" cy="50292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/home/claude/boston/icons/calend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237" y="5736717"/>
            <a:ext cx="276606" cy="27660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98448" y="56235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 8–11, 2027</a:t>
            </a:r>
            <a:endParaRPr lang="en-US" sz="1400" dirty="0"/>
          </a:p>
        </p:txBody>
      </p:sp>
      <p:sp>
        <p:nvSpPr>
          <p:cNvPr id="19" name="Shape 12"/>
          <p:cNvSpPr/>
          <p:nvPr/>
        </p:nvSpPr>
        <p:spPr>
          <a:xfrm>
            <a:off x="4206240" y="5623560"/>
            <a:ext cx="502920" cy="50292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5" descr="/home/claude/boston/icons/user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9397" y="5736717"/>
            <a:ext cx="276606" cy="276606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864608" y="56235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Grades 6–8 • Chaperoned Trip</a:t>
            </a:r>
            <a:endParaRPr lang="en-US" sz="1400" dirty="0"/>
          </a:p>
        </p:txBody>
      </p:sp>
      <p:sp>
        <p:nvSpPr>
          <p:cNvPr id="22" name="Shape 14"/>
          <p:cNvSpPr/>
          <p:nvPr/>
        </p:nvSpPr>
        <p:spPr>
          <a:xfrm>
            <a:off x="7772400" y="5623560"/>
            <a:ext cx="502920" cy="50292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6" descr="/home/claude/boston/icons/check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5557" y="5736717"/>
            <a:ext cx="276606" cy="276606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8430768" y="56235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Today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80565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Trip Matters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14300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American history comes alive when students walk the same cobblestones as the Founders. This trip turns the textbook into a four-day, hands-on classroom.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96112" y="23134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boston/icons/lan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836" y="2438156"/>
            <a:ext cx="317480" cy="317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22402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Living History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45920" y="26243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walk the Freedom Trail with a costumed guide, retrace the British march to Concord, and climb Bunker Hill — history they will remember far longer than a chapter in a book.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989320" y="20574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45352" y="23134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boston/icons/gradu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076" y="2438156"/>
            <a:ext cx="317480" cy="317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95160" y="22402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Academic Value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995160" y="26243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itinerary follows the American Revolution stop by stop, plus guided campus tours of Harvard and MIT.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40080" y="38862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96112" y="41422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boston/icons/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836" y="4266956"/>
            <a:ext cx="317480" cy="317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069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Safety First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645920" y="44531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Flamingo tour director travels with the group, chaperones stay at a 1:10 ratio, and a security agent guards the hotel every night.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989320" y="3886200"/>
            <a:ext cx="50749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245352" y="4142232"/>
            <a:ext cx="566928" cy="56692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boston/icons/us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076" y="4266956"/>
            <a:ext cx="317480" cy="317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95160" y="4069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Growth &amp; Independence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6995160" y="4453128"/>
            <a:ext cx="38862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build confidence, teamwork, and independence while traveling with classmates and teachers they already know and trust.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06661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417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194560" y="438912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Arrive in Boston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212848" y="914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Trail • Old North Church • Sports Museum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371600"/>
            <a:ext cx="10881360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0120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14400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Freedom Trail Walking Tour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914400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an early flight and lunch at Faneuil Hall, a costumed Freedom Trail Player leads a 90-minute walk through colonial Boston.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462272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82312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4736592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Old North Church &amp; Holocaust Memorial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736592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the church whose lanterns signaled Paul Revere's ride, then view the New England Holocaust Memorial.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8284464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8604504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/home/claude/boston/icons/utensi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809" y="2257425"/>
            <a:ext cx="377190" cy="37719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558784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Sports Museum &amp; Dinner</a:t>
            </a:r>
            <a:endParaRPr lang="en-US" sz="1550" dirty="0"/>
          </a:p>
        </p:txBody>
      </p:sp>
      <p:sp>
        <p:nvSpPr>
          <p:cNvPr id="21" name="Text 16"/>
          <p:cNvSpPr/>
          <p:nvPr/>
        </p:nvSpPr>
        <p:spPr>
          <a:xfrm>
            <a:off x="8558784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guided tour of The Sports Museum, dinner at Fire + Ice, and check-in at the DoubleTree Boston Logan Airport Chelsea.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24" name="Graphic 24" descr="Walking tour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5060" y="2258060"/>
            <a:ext cx="377190" cy="377190"/>
          </a:xfrm>
          <a:prstGeom prst="rect">
            <a:avLst/>
          </a:prstGeom>
        </p:spPr>
      </p:pic>
      <p:pic>
        <p:nvPicPr>
          <p:cNvPr id="25" name="Graphic 25" descr="Lanter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6490" y="2258060"/>
            <a:ext cx="377190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4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417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194560" y="438912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 Party, Fenway &amp; Harvard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212848" y="914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Revolution • Ballpark • Ivy League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371600"/>
            <a:ext cx="10881360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FFFFF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0120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/home/claude/boston/icons/anch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425" y="2257425"/>
            <a:ext cx="377190" cy="37719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14400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Boston Tea Party Ships &amp; Museum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914400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board replica ships and relive the night colonists dumped British tea into Boston Harbor.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462272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FFFFF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82312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boston/icons/land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617" y="2257425"/>
            <a:ext cx="377190" cy="37719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736592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Fenway Park &amp; Harvard University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736592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one-hour tour of America's oldest ballpark, lunch in Harvard Square, and a 90-minute guided campus walk.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8284464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FFFFF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8604504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8558784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 Bay Dinner &amp; Museum of Illusions</a:t>
            </a:r>
            <a:endParaRPr lang="en-US" sz="1550" dirty="0"/>
          </a:p>
        </p:txBody>
      </p:sp>
      <p:sp>
        <p:nvSpPr>
          <p:cNvPr id="21" name="Text 16"/>
          <p:cNvSpPr/>
          <p:nvPr/>
        </p:nvSpPr>
        <p:spPr>
          <a:xfrm>
            <a:off x="8558784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Dinner at Back Bay Social, then an evening of hands-on optical illusions before returning to the hotel.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24" name="Graphic 24" descr="Dinner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9190" y="2258060"/>
            <a:ext cx="377190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15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417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194560" y="438912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Lexington, Concord &amp; MIT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212848" y="914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Shots • Innovation • City Views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371600"/>
            <a:ext cx="10881360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0120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/home/claude/boston/icons/fla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425" y="2257425"/>
            <a:ext cx="377190" cy="37719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14400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Liberty Ride to Lexington &amp; Concord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914400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costumed guide retraces the British march of April 19, 1775, from Lexington Green along Battle Road to Old North Bridge.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462272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82312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boston/icons/univers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617" y="2257425"/>
            <a:ext cx="377190" cy="37719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736592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 Campus Tour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736592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 boxed lunch, a 90-minute guided walk through the Massachusetts Institute of Technology.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8284464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8604504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8558784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View Boston &amp; Prudential Center</a:t>
            </a:r>
            <a:endParaRPr lang="en-US" sz="1550" dirty="0"/>
          </a:p>
        </p:txBody>
      </p:sp>
      <p:sp>
        <p:nvSpPr>
          <p:cNvPr id="21" name="Text 16"/>
          <p:cNvSpPr/>
          <p:nvPr/>
        </p:nvSpPr>
        <p:spPr>
          <a:xfrm>
            <a:off x="8558784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360-degree view from one of New England's tallest buildings, then shopping and dinner at the Prudential Center.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24" name="Graphic 24" descr="City view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9190" y="2258060"/>
            <a:ext cx="377190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18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1417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194560" y="438912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Old Ironsides, Bunker Hill &amp; Home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212848" y="914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Navy History • Battle Site • Aquarium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371600"/>
            <a:ext cx="10881360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60120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14400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USS Constitution &amp; Bunker Hill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914400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hotel check-out, students tour "Old Ironsides," then climb the Bunker Hill Monument and visit its museum.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462272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82312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4736592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England Aquarium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736592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 boxed lunch, students explore the aquarium's giant ocean tank and marine exhibits.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8284464" y="1783080"/>
            <a:ext cx="3502152" cy="4160520"/>
          </a:xfrm>
          <a:prstGeom prst="roundRect">
            <a:avLst>
              <a:gd name="adj" fmla="val 2611"/>
            </a:avLst>
          </a:prstGeom>
          <a:solidFill>
            <a:srgbClr val="F3EDE1"/>
          </a:solidFill>
          <a:ln/>
          <a:effectLst>
            <a:outerShdw blurRad="889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8604504" y="2103120"/>
            <a:ext cx="685800" cy="68580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8558784" y="3017520"/>
            <a:ext cx="295351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Fly Home</a:t>
            </a:r>
            <a:endParaRPr lang="en-US" sz="1550" dirty="0"/>
          </a:p>
        </p:txBody>
      </p:sp>
      <p:sp>
        <p:nvSpPr>
          <p:cNvPr id="21" name="Text 16"/>
          <p:cNvSpPr/>
          <p:nvPr/>
        </p:nvSpPr>
        <p:spPr>
          <a:xfrm>
            <a:off x="8558784" y="3749040"/>
            <a:ext cx="295351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 for the airport around 3:30 PM with dinner included there. Parents meet students at baggage claim around 9:45 PM.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24" name="Graphic 24" descr="Historic ship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060" y="2258060"/>
            <a:ext cx="377190" cy="377190"/>
          </a:xfrm>
          <a:prstGeom prst="rect">
            <a:avLst/>
          </a:prstGeom>
        </p:spPr>
      </p:pic>
      <p:pic>
        <p:nvPicPr>
          <p:cNvPr id="25" name="Graphic 25" descr="Aquarium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6490" y="2258060"/>
            <a:ext cx="377190" cy="377190"/>
          </a:xfrm>
          <a:prstGeom prst="rect">
            <a:avLst/>
          </a:prstGeom>
        </p:spPr>
      </p:pic>
      <p:pic>
        <p:nvPicPr>
          <p:cNvPr id="26" name="Graphic 26" descr="Flight hom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9190" y="2258060"/>
            <a:ext cx="377190" cy="3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430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Detail Is Handled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package price covers flights, hotel, 11 meals, and every admission.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554480" y="180136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Round-Trip Group Airfare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4343400" y="182880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/home/claude/boston/icons/utensi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303" y="1968703"/>
            <a:ext cx="341986" cy="34198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20640" y="180136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Meals Included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7909560" y="182880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/home/claude/boston/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9463" y="1968703"/>
            <a:ext cx="341986" cy="34198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686800" y="180136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Support During the Trip</a:t>
            </a:r>
            <a:endParaRPr lang="en-US" sz="1350" dirty="0"/>
          </a:p>
        </p:txBody>
      </p:sp>
      <p:sp>
        <p:nvSpPr>
          <p:cNvPr id="13" name="Shape 8"/>
          <p:cNvSpPr/>
          <p:nvPr/>
        </p:nvSpPr>
        <p:spPr>
          <a:xfrm>
            <a:off x="777240" y="324612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9"/>
          <p:cNvSpPr/>
          <p:nvPr/>
        </p:nvSpPr>
        <p:spPr>
          <a:xfrm>
            <a:off x="1554480" y="321868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Admission &amp; Fees for All Activities</a:t>
            </a:r>
            <a:endParaRPr lang="en-US" sz="1350" dirty="0"/>
          </a:p>
        </p:txBody>
      </p:sp>
      <p:sp>
        <p:nvSpPr>
          <p:cNvPr id="16" name="Shape 10"/>
          <p:cNvSpPr/>
          <p:nvPr/>
        </p:nvSpPr>
        <p:spPr>
          <a:xfrm>
            <a:off x="4343400" y="324612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/home/claude/boston/icons/b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303" y="3386023"/>
            <a:ext cx="341986" cy="34198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120640" y="321868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Nights Hotel Accommodations</a:t>
            </a:r>
            <a:endParaRPr lang="en-US" sz="1350" dirty="0"/>
          </a:p>
        </p:txBody>
      </p:sp>
      <p:sp>
        <p:nvSpPr>
          <p:cNvPr id="19" name="Shape 12"/>
          <p:cNvSpPr/>
          <p:nvPr/>
        </p:nvSpPr>
        <p:spPr>
          <a:xfrm>
            <a:off x="7909560" y="324612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3"/>
          <p:cNvSpPr/>
          <p:nvPr/>
        </p:nvSpPr>
        <p:spPr>
          <a:xfrm>
            <a:off x="8686800" y="321868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Motor Coach in Boston</a:t>
            </a:r>
            <a:endParaRPr lang="en-US" sz="1350" dirty="0"/>
          </a:p>
        </p:txBody>
      </p:sp>
      <p:sp>
        <p:nvSpPr>
          <p:cNvPr id="22" name="Shape 14"/>
          <p:cNvSpPr/>
          <p:nvPr/>
        </p:nvSpPr>
        <p:spPr>
          <a:xfrm>
            <a:off x="777240" y="466344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6" descr="/home/claude/boston/icons/us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143" y="4803343"/>
            <a:ext cx="341986" cy="341986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554480" y="463600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Flamingo Tour Director</a:t>
            </a:r>
            <a:endParaRPr lang="en-US" sz="1350" dirty="0"/>
          </a:p>
        </p:txBody>
      </p:sp>
      <p:sp>
        <p:nvSpPr>
          <p:cNvPr id="25" name="Shape 16"/>
          <p:cNvSpPr/>
          <p:nvPr/>
        </p:nvSpPr>
        <p:spPr>
          <a:xfrm>
            <a:off x="4343400" y="466344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17"/>
          <p:cNvSpPr/>
          <p:nvPr/>
        </p:nvSpPr>
        <p:spPr>
          <a:xfrm>
            <a:off x="5120640" y="463600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Overnight Hotel Security</a:t>
            </a:r>
            <a:endParaRPr lang="en-US" sz="1350" dirty="0"/>
          </a:p>
        </p:txBody>
      </p:sp>
      <p:sp>
        <p:nvSpPr>
          <p:cNvPr id="28" name="Shape 18"/>
          <p:cNvSpPr/>
          <p:nvPr/>
        </p:nvSpPr>
        <p:spPr>
          <a:xfrm>
            <a:off x="7909560" y="4663440"/>
            <a:ext cx="621792" cy="621792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19"/>
          <p:cNvSpPr/>
          <p:nvPr/>
        </p:nvSpPr>
        <p:spPr>
          <a:xfrm>
            <a:off x="8686800" y="4636008"/>
            <a:ext cx="2468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Tips for Guide &amp; Driver</a:t>
            </a:r>
            <a:endParaRPr lang="en-US" sz="1350" dirty="0"/>
          </a:p>
        </p:txBody>
      </p:sp>
      <p:sp>
        <p:nvSpPr>
          <p:cNvPr id="31" name="Text 20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B9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32" name="Text 21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B9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33" name="Graphic 33" descr="Airfar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6940" y="1968500"/>
            <a:ext cx="341630" cy="341630"/>
          </a:xfrm>
          <a:prstGeom prst="rect">
            <a:avLst/>
          </a:prstGeom>
        </p:spPr>
      </p:pic>
      <p:pic>
        <p:nvPicPr>
          <p:cNvPr id="34" name="Graphic 34" descr="Admission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6940" y="3385820"/>
            <a:ext cx="341630" cy="341630"/>
          </a:xfrm>
          <a:prstGeom prst="rect">
            <a:avLst/>
          </a:prstGeom>
        </p:spPr>
      </p:pic>
      <p:pic>
        <p:nvPicPr>
          <p:cNvPr id="35" name="Graphic 35" descr="Motor coach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49260" y="3385820"/>
            <a:ext cx="341630" cy="341630"/>
          </a:xfrm>
          <a:prstGeom prst="rect">
            <a:avLst/>
          </a:prstGeom>
        </p:spPr>
      </p:pic>
      <p:pic>
        <p:nvPicPr>
          <p:cNvPr id="36" name="Graphic 36" descr="Hotel securit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3100" y="4803140"/>
            <a:ext cx="341630" cy="341630"/>
          </a:xfrm>
          <a:prstGeom prst="rect">
            <a:avLst/>
          </a:prstGeom>
        </p:spPr>
      </p:pic>
      <p:pic>
        <p:nvPicPr>
          <p:cNvPr id="37" name="Graphic 37" descr="Tips include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49260" y="4803140"/>
            <a:ext cx="341630" cy="34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57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Investment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package price. Airfare, hotel, meals, and admissions included.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4206240" cy="4206240"/>
          </a:xfrm>
          <a:prstGeom prst="roundRect">
            <a:avLst>
              <a:gd name="adj" fmla="val 2609"/>
            </a:avLst>
          </a:prstGeom>
          <a:solidFill>
            <a:srgbClr val="1B2A4A"/>
          </a:solidFill>
          <a:ln/>
          <a:effectLst>
            <a:outerShdw blurRad="127000" dist="50800" dir="5400000" algn="bl" rotWithShape="0">
              <a:srgbClr val="1B2A4A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TRIP COST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3840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$1,800</a:t>
            </a:r>
            <a:endParaRPr lang="en-US" sz="6200" dirty="0"/>
          </a:p>
        </p:txBody>
      </p:sp>
      <p:sp>
        <p:nvSpPr>
          <p:cNvPr id="7" name="Text 5"/>
          <p:cNvSpPr/>
          <p:nvPr/>
        </p:nvSpPr>
        <p:spPr>
          <a:xfrm>
            <a:off x="822960" y="34290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student, 4 to a room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3931920"/>
            <a:ext cx="3657600" cy="0"/>
          </a:xfrm>
          <a:prstGeom prst="line">
            <a:avLst/>
          </a:prstGeom>
          <a:noFill/>
          <a:ln w="12700">
            <a:solidFill>
              <a:srgbClr val="3A4A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4114800"/>
            <a:ext cx="292608" cy="29260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/home/claude/boston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51" y="4158691"/>
            <a:ext cx="204826" cy="20482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34440" y="4041648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days / airfare, hotel, meals &amp; admissions included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822960" y="4681728"/>
            <a:ext cx="292608" cy="29260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/home/claude/boston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51" y="4725619"/>
            <a:ext cx="204826" cy="20482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34440" y="4608576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payments by cash or via OSP (4% additional fee on OSP for each payment – est. $209, $625, $625, $417)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22960" y="5248656"/>
            <a:ext cx="292608" cy="292608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boston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51" y="5292547"/>
            <a:ext cx="204826" cy="20482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5175504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$200 non-refundable deposit due Oct. 16 (cash)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$209 non-refundable deposit due Oct. 16 (OSP)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5074920" y="1691640"/>
            <a:ext cx="6492240" cy="1965960"/>
          </a:xfrm>
          <a:prstGeom prst="roundRect">
            <a:avLst>
              <a:gd name="adj" fmla="val 5581"/>
            </a:avLst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5349240" y="1965960"/>
            <a:ext cx="640080" cy="640080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5"/>
          <p:cNvSpPr/>
          <p:nvPr/>
        </p:nvSpPr>
        <p:spPr>
          <a:xfrm>
            <a:off x="6126480" y="192024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NOTES</a:t>
            </a:r>
            <a:endParaRPr lang="en-US" sz="1700" dirty="0"/>
          </a:p>
        </p:txBody>
      </p:sp>
      <p:sp>
        <p:nvSpPr>
          <p:cNvPr id="22" name="Text 16"/>
          <p:cNvSpPr/>
          <p:nvPr/>
        </p:nvSpPr>
        <p:spPr>
          <a:xfrm>
            <a:off x="6132830" y="2258568"/>
            <a:ext cx="52120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FBE2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Swim Test REQUIRED to attend.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FBE2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Payments MUST be made on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FBE2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wear: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FBE2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Panther Scholar shirt to Boston.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FBE2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 shirt on return flight.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50" dirty="0">
                <a:solidFill>
                  <a:srgbClr val="FBE2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Hoodie included in trip cost.</a:t>
            </a:r>
            <a:endParaRPr lang="en-US" sz="1250" dirty="0"/>
          </a:p>
        </p:txBody>
      </p:sp>
      <p:sp>
        <p:nvSpPr>
          <p:cNvPr id="23" name="Shape 17"/>
          <p:cNvSpPr/>
          <p:nvPr/>
        </p:nvSpPr>
        <p:spPr>
          <a:xfrm>
            <a:off x="5074920" y="3840480"/>
            <a:ext cx="649224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5349240" y="4114800"/>
            <a:ext cx="640080" cy="64008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19"/>
          <p:cNvSpPr/>
          <p:nvPr/>
        </p:nvSpPr>
        <p:spPr>
          <a:xfrm>
            <a:off x="6126480" y="406908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Payment Schedule</a:t>
            </a:r>
            <a:endParaRPr lang="en-US" sz="1700" dirty="0"/>
          </a:p>
        </p:txBody>
      </p:sp>
      <p:sp>
        <p:nvSpPr>
          <p:cNvPr id="27" name="Text 20"/>
          <p:cNvSpPr/>
          <p:nvPr/>
        </p:nvSpPr>
        <p:spPr>
          <a:xfrm>
            <a:off x="6153912" y="4407408"/>
            <a:ext cx="521208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CASH:</a:t>
            </a:r>
            <a:b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$200 by Oct. 16, 2026  •  $600 by Nov. 20, 2026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$600 by Jan. 22, 2027  •  $400 Balance by Mar. 9, 2027</a:t>
            </a:r>
          </a:p>
          <a:p>
            <a:pPr marL="0" indent="0">
              <a:buNone/>
            </a:pPr>
            <a:endParaRPr lang="en-US" sz="1200" dirty="0">
              <a:solidFill>
                <a:srgbClr val="5B6B8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200" b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OSP:</a:t>
            </a:r>
            <a:b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$209 by Oct. 16, 2026  •  $625 by Nov. 20, 2026</a:t>
            </a:r>
            <a:endParaRPr lang="en-US" sz="1200" dirty="0"/>
          </a:p>
          <a:p>
            <a:r>
              <a:rPr lang="en-US" sz="12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$625 by Jan. 22, 2027  •  $417 Balance by Mar. 9, 2027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30" name="Graphic 30" descr="Group siz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2750" y="2109470"/>
            <a:ext cx="351790" cy="351790"/>
          </a:xfrm>
          <a:prstGeom prst="rect">
            <a:avLst/>
          </a:prstGeom>
        </p:spPr>
      </p:pic>
      <p:pic>
        <p:nvPicPr>
          <p:cNvPr id="31" name="Graphic 31" descr="Payment schedul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2750" y="4258310"/>
            <a:ext cx="351790" cy="35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46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Fundraising Opportunities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ways for students to help offset the trip cost.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 •  BOSTON HISTORY TRIP  •  APRIL 8–11, 2027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40" name="Card 1"/>
          <p:cNvSpPr/>
          <p:nvPr/>
        </p:nvSpPr>
        <p:spPr>
          <a:xfrm>
            <a:off x="635000" y="1689100"/>
            <a:ext cx="34798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>
            <a:outerShdw blurRad="1016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Icon Circle 1"/>
          <p:cNvSpPr/>
          <p:nvPr/>
        </p:nvSpPr>
        <p:spPr>
          <a:xfrm>
            <a:off x="901700" y="1968500"/>
            <a:ext cx="635000" cy="635000"/>
          </a:xfrm>
          <a:prstGeom prst="ellipse">
            <a:avLst/>
          </a:prstGeom>
          <a:solidFill>
            <a:srgbClr val="A63D4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2" name="Card Heading 1"/>
          <p:cNvSpPr/>
          <p:nvPr/>
        </p:nvSpPr>
        <p:spPr>
          <a:xfrm>
            <a:off x="901700" y="2794000"/>
            <a:ext cx="2946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Double Good Popcorn</a:t>
            </a:r>
          </a:p>
        </p:txBody>
      </p:sp>
      <p:sp>
        <p:nvSpPr>
          <p:cNvPr id="43" name="Card Stat 1"/>
          <p:cNvSpPr/>
          <p:nvPr/>
        </p:nvSpPr>
        <p:spPr>
          <a:xfrm>
            <a:off x="901700" y="3149600"/>
            <a:ext cx="29464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A63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50% of every sale</a:t>
            </a:r>
          </a:p>
        </p:txBody>
      </p:sp>
      <p:sp>
        <p:nvSpPr>
          <p:cNvPr id="44" name="Card Body 1"/>
          <p:cNvSpPr/>
          <p:nvPr/>
        </p:nvSpPr>
        <p:spPr>
          <a:xfrm>
            <a:off x="901700" y="3556000"/>
            <a:ext cx="2946400" cy="215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share an online pop-up store by text or social media</a:t>
            </a:r>
          </a:p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Popcorn ships straight to the buyer</a:t>
            </a:r>
          </a:p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as a 4- or 7-day event</a:t>
            </a:r>
          </a:p>
        </p:txBody>
      </p:sp>
      <p:sp>
        <p:nvSpPr>
          <p:cNvPr id="45" name="Card 2"/>
          <p:cNvSpPr/>
          <p:nvPr/>
        </p:nvSpPr>
        <p:spPr>
          <a:xfrm>
            <a:off x="4349750" y="1689100"/>
            <a:ext cx="34798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>
            <a:outerShdw blurRad="1016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6" name="Icon Circle 2"/>
          <p:cNvSpPr/>
          <p:nvPr/>
        </p:nvSpPr>
        <p:spPr>
          <a:xfrm>
            <a:off x="4616450" y="1968500"/>
            <a:ext cx="635000" cy="635000"/>
          </a:xfrm>
          <a:prstGeom prst="ellipse">
            <a:avLst/>
          </a:prstGeom>
          <a:solidFill>
            <a:srgbClr val="A63D4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7" name="Card Heading 2"/>
          <p:cNvSpPr/>
          <p:nvPr/>
        </p:nvSpPr>
        <p:spPr>
          <a:xfrm>
            <a:off x="4616450" y="2794000"/>
            <a:ext cx="2946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Krispy Kreme</a:t>
            </a:r>
          </a:p>
        </p:txBody>
      </p:sp>
      <p:sp>
        <p:nvSpPr>
          <p:cNvPr id="48" name="Card Stat 2"/>
          <p:cNvSpPr/>
          <p:nvPr/>
        </p:nvSpPr>
        <p:spPr>
          <a:xfrm>
            <a:off x="4616450" y="3149600"/>
            <a:ext cx="29464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A63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 up to 50% per dozen</a:t>
            </a:r>
          </a:p>
        </p:txBody>
      </p:sp>
      <p:sp>
        <p:nvSpPr>
          <p:cNvPr id="49" name="Card Body 2"/>
          <p:cNvSpPr/>
          <p:nvPr/>
        </p:nvSpPr>
        <p:spPr>
          <a:xfrm>
            <a:off x="4616450" y="3556000"/>
            <a:ext cx="2946400" cy="215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Dozens: buyers get an emailed certificate for a dozen Original Glazed</a:t>
            </a:r>
          </a:p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pre-sell orders and hand out fresh dozens</a:t>
            </a:r>
          </a:p>
        </p:txBody>
      </p:sp>
      <p:sp>
        <p:nvSpPr>
          <p:cNvPr id="50" name="Card 3"/>
          <p:cNvSpPr/>
          <p:nvPr/>
        </p:nvSpPr>
        <p:spPr>
          <a:xfrm>
            <a:off x="8064500" y="1689100"/>
            <a:ext cx="34798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>
            <a:outerShdw blurRad="101600" dist="38100" dir="5400000" algn="bl" rotWithShape="0">
              <a:srgbClr val="1B2A4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Icon Circle 3"/>
          <p:cNvSpPr/>
          <p:nvPr/>
        </p:nvSpPr>
        <p:spPr>
          <a:xfrm>
            <a:off x="8331200" y="1968500"/>
            <a:ext cx="635000" cy="635000"/>
          </a:xfrm>
          <a:prstGeom prst="ellipse">
            <a:avLst/>
          </a:prstGeom>
          <a:solidFill>
            <a:srgbClr val="A63D4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2" name="Card Heading 3"/>
          <p:cNvSpPr/>
          <p:nvPr/>
        </p:nvSpPr>
        <p:spPr>
          <a:xfrm>
            <a:off x="8331200" y="2794000"/>
            <a:ext cx="2946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Other Possibilities</a:t>
            </a:r>
          </a:p>
        </p:txBody>
      </p:sp>
      <p:sp>
        <p:nvSpPr>
          <p:cNvPr id="53" name="Card Stat 3"/>
          <p:cNvSpPr/>
          <p:nvPr/>
        </p:nvSpPr>
        <p:spPr>
          <a:xfrm>
            <a:off x="8331200" y="3149600"/>
            <a:ext cx="29464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A63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Ideas we are exploring</a:t>
            </a:r>
          </a:p>
        </p:txBody>
      </p:sp>
      <p:sp>
        <p:nvSpPr>
          <p:cNvPr id="54" name="Card Body 3"/>
          <p:cNvSpPr/>
          <p:nvPr/>
        </p:nvSpPr>
        <p:spPr>
          <a:xfrm>
            <a:off x="8331200" y="3556000"/>
            <a:ext cx="2946400" cy="13066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Snack Sales</a:t>
            </a:r>
          </a:p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business sponsorships</a:t>
            </a:r>
          </a:p>
          <a:p>
            <a:pPr marL="171450" indent="-171450">
              <a:spcBef>
                <a:spcPts val="600"/>
              </a:spcBef>
              <a:buClr>
                <a:srgbClr val="A63D40"/>
              </a:buClr>
              <a:buFont typeface="Arial"/>
              <a:buChar char="•"/>
            </a:pPr>
            <a:r>
              <a:rPr lang="en-US" sz="14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suggestions welcome</a:t>
            </a:r>
          </a:p>
        </p:txBody>
      </p:sp>
      <p:sp>
        <p:nvSpPr>
          <p:cNvPr id="55" name="Source"/>
          <p:cNvSpPr/>
          <p:nvPr/>
        </p:nvSpPr>
        <p:spPr>
          <a:xfrm>
            <a:off x="635000" y="5676900"/>
            <a:ext cx="1092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Double Good and Krispy Kreme fundraising program sites, 2026. Krispy Kreme profit varies by format and selling price.</a:t>
            </a:r>
          </a:p>
        </p:txBody>
      </p:sp>
      <p:pic>
        <p:nvPicPr>
          <p:cNvPr id="56" name="Graphic 56" descr="Popcor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1400" y="2108200"/>
            <a:ext cx="355600" cy="355600"/>
          </a:xfrm>
          <a:prstGeom prst="rect">
            <a:avLst/>
          </a:prstGeom>
        </p:spPr>
      </p:pic>
      <p:pic>
        <p:nvPicPr>
          <p:cNvPr id="57" name="Graphic 57" descr="Donut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6150" y="2108200"/>
            <a:ext cx="355600" cy="355600"/>
          </a:xfrm>
          <a:prstGeom prst="rect">
            <a:avLst/>
          </a:prstGeom>
        </p:spPr>
      </p:pic>
      <p:pic>
        <p:nvPicPr>
          <p:cNvPr id="58" name="Graphic 58" descr="Lightbulb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0900" y="210820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02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349240"/>
            <a:ext cx="12188952" cy="1508760"/>
          </a:xfrm>
          <a:prstGeom prst="rect">
            <a:avLst/>
          </a:prstGeom>
          <a:solidFill>
            <a:srgbClr val="121E3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594360" cy="59436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boston/icons/sh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4030" y="651510"/>
            <a:ext cx="297180" cy="2971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0104120" y="502920"/>
            <a:ext cx="594360" cy="59436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/home/claude/boston/icons/land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2710" y="651510"/>
            <a:ext cx="297180" cy="2971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0972800" y="502920"/>
            <a:ext cx="594360" cy="594360"/>
          </a:xfrm>
          <a:prstGeom prst="ellipse">
            <a:avLst/>
          </a:prstGeom>
          <a:solidFill>
            <a:srgbClr val="2637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/home/claude/boston/icons/fla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1390" y="651510"/>
            <a:ext cx="297180" cy="2971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40080" y="173736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Don't Let Them Miss This</a:t>
            </a:r>
            <a:endParaRPr lang="en-US" sz="4200" dirty="0"/>
          </a:p>
        </p:txBody>
      </p:sp>
      <p:sp>
        <p:nvSpPr>
          <p:cNvPr id="10" name="Text 5"/>
          <p:cNvSpPr/>
          <p:nvPr/>
        </p:nvSpPr>
        <p:spPr>
          <a:xfrm>
            <a:off x="640080" y="2514600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3ED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days that turn history class into a memory that lasts a lifetime.</a:t>
            </a:r>
            <a:endParaRPr lang="en-US" sz="1600" dirty="0"/>
          </a:p>
        </p:txBody>
      </p:sp>
      <p:sp>
        <p:nvSpPr>
          <p:cNvPr id="11" name="Shape 6"/>
          <p:cNvSpPr/>
          <p:nvPr/>
        </p:nvSpPr>
        <p:spPr>
          <a:xfrm>
            <a:off x="640080" y="3200400"/>
            <a:ext cx="2926080" cy="0"/>
          </a:xfrm>
          <a:prstGeom prst="line">
            <a:avLst/>
          </a:prstGeom>
          <a:noFill/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7"/>
          <p:cNvSpPr/>
          <p:nvPr/>
        </p:nvSpPr>
        <p:spPr>
          <a:xfrm>
            <a:off x="640080" y="3520440"/>
            <a:ext cx="548640" cy="54864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3" descr="/home/claude/boston/icons/calenda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3643884"/>
            <a:ext cx="301752" cy="30175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25880" y="3474720"/>
            <a:ext cx="2880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the Parent Meeting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640080" y="416052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full trip details.</a:t>
            </a:r>
            <a:endParaRPr lang="en-US" sz="1100" dirty="0"/>
          </a:p>
        </p:txBody>
      </p:sp>
      <p:sp>
        <p:nvSpPr>
          <p:cNvPr id="16" name="Shape 10"/>
          <p:cNvSpPr/>
          <p:nvPr/>
        </p:nvSpPr>
        <p:spPr>
          <a:xfrm>
            <a:off x="4297680" y="3520440"/>
            <a:ext cx="548640" cy="54864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/home/claude/boston/icons/chec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1124" y="3643884"/>
            <a:ext cx="301752" cy="30175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983480" y="3474720"/>
            <a:ext cx="2880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Your Student's Spot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4297680" y="416052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 early — 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$200/$208 deposit is due by Oct. 16, 2026.</a:t>
            </a:r>
            <a:endParaRPr lang="en-US" sz="1100" dirty="0"/>
          </a:p>
        </p:txBody>
      </p:sp>
      <p:sp>
        <p:nvSpPr>
          <p:cNvPr id="20" name="Shape 13"/>
          <p:cNvSpPr/>
          <p:nvPr/>
        </p:nvSpPr>
        <p:spPr>
          <a:xfrm>
            <a:off x="7955280" y="3520440"/>
            <a:ext cx="548640" cy="548640"/>
          </a:xfrm>
          <a:prstGeom prst="ellipse">
            <a:avLst/>
          </a:prstGeom>
          <a:solidFill>
            <a:srgbClr val="A63D4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5" descr="/home/claude/boston/icons/user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8724" y="3643884"/>
            <a:ext cx="301752" cy="301752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8641080" y="3474720"/>
            <a:ext cx="28803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Contact the Trip Leader</a:t>
            </a:r>
            <a:endParaRPr lang="en-US" sz="1300" dirty="0"/>
          </a:p>
        </p:txBody>
      </p:sp>
      <p:sp>
        <p:nvSpPr>
          <p:cNvPr id="23" name="Text 15"/>
          <p:cNvSpPr/>
          <p:nvPr/>
        </p:nvSpPr>
        <p:spPr>
          <a:xfrm>
            <a:off x="7955280" y="416052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Highland Oaks Middle School staff are ready to help.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C7CE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of Contact: Coach McMillan</a:t>
            </a:r>
            <a:endParaRPr lang="en-US" sz="1100" dirty="0"/>
          </a:p>
        </p:txBody>
      </p:sp>
      <p:sp>
        <p:nvSpPr>
          <p:cNvPr id="24" name="Text 16"/>
          <p:cNvSpPr/>
          <p:nvPr/>
        </p:nvSpPr>
        <p:spPr>
          <a:xfrm>
            <a:off x="640080" y="55321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April 8–11, 2027   • </a:t>
            </a:r>
            <a:r>
              <a:rPr lang="en-US" sz="1600" b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$1,800 </a:t>
            </a:r>
            <a:r>
              <a:rPr lang="en-US" sz="16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 student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01039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B3354CB-F25F-40A1-8426-18CE0F777468}">
  <we:reference id="wa200010725" version="1.0.0.1" store="en-US" storeType="OMEX"/>
  <we:alternateReferences>
    <we:reference id="WA200010725" version="1.0.0.1" store="WA200010725" storeType="OMEX"/>
  </we:alternateReferences>
  <we:properties>
    <we:property name="claude.fileId" value="&quot;eb80face-f9b0-4e67-a73b-da4acf9c91f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9140</TotalTime>
  <Words>1482</Words>
  <Application>Microsoft Office PowerPoint</Application>
  <PresentationFormat>Widescreen</PresentationFormat>
  <Paragraphs>194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Burns, Lissette</cp:lastModifiedBy>
  <cp:revision>2</cp:revision>
  <dcterms:created xsi:type="dcterms:W3CDTF">2026-09-28T11:13:15Z</dcterms:created>
  <dcterms:modified xsi:type="dcterms:W3CDTF">2026-10-06T19:48:08Z</dcterms:modified>
</cp:coreProperties>
</file>